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7a3fde58b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7a3fde58b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7a3fde58b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7a3fde58b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highlight>
                  <a:schemeClr val="accent4"/>
                </a:highlight>
              </a:rPr>
              <a:t>دانش آموزان </a:t>
            </a:r>
            <a:r>
              <a:rPr b="1" lang="fa" sz="1600">
                <a:highlight>
                  <a:schemeClr val="accent4"/>
                </a:highlight>
              </a:rPr>
              <a:t>هر کدام</a:t>
            </a:r>
            <a:r>
              <a:rPr b="1" lang="fa" sz="1600">
                <a:highlight>
                  <a:schemeClr val="accent4"/>
                </a:highlight>
              </a:rPr>
              <a:t> یک فصل را انتخاب می کنند و نمایش میدهند</a:t>
            </a:r>
            <a:r>
              <a:rPr lang="fa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7a3fde58b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7a3fde58b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592211e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592211e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cc642ee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cc642ee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200">
                <a:highlight>
                  <a:schemeClr val="accent4"/>
                </a:highlight>
              </a:rPr>
              <a:t>آ</a:t>
            </a:r>
            <a:r>
              <a:rPr b="1" lang="fa" sz="1700">
                <a:highlight>
                  <a:schemeClr val="accent4"/>
                </a:highlight>
              </a:rPr>
              <a:t>خرین ماه سال، اسفند ماه ً ۲۹ روزه است ولی هر ۴ سال ۳۰ روزه می شود که به آن سال کبیسه یا بزرگ می گویند</a:t>
            </a:r>
            <a:endParaRPr sz="2200"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7a3fde58b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7a3fde58b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7a3fde58b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7a3fde58b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دانش آموزان ابتدا ، به تنهایی پرسش ها را می خوانند و سپس دو بدو با یکدیگر پاسخ هایشان را در میان</a:t>
            </a:r>
            <a:r>
              <a:rPr b="1" lang="fa" sz="2200"/>
              <a:t> می گذارند .</a:t>
            </a:r>
            <a:endParaRPr b="1" sz="2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سپس به اسلاید بعدی میروند و پاسخ های خود را مقایسه می کنند و درست می کنند</a:t>
            </a:r>
            <a:r>
              <a:rPr lang="fa"/>
              <a:t> . 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7a3fde58b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7a3fde58b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7a3fde58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7a3fde58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400">
                <a:highlight>
                  <a:schemeClr val="accent4"/>
                </a:highlight>
              </a:rPr>
              <a:t>دانش آموزان دوبدو متن را می خوانند و صفت ها را با کشیدن دایره نشان می دهند و سپس چند جمله با آن ها می نویسند</a:t>
            </a:r>
            <a:endParaRPr b="1" sz="1400">
              <a:highlight>
                <a:schemeClr val="accent4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0bf9663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0bf966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7a3fde58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7a3fde58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300">
                <a:highlight>
                  <a:schemeClr val="accent4"/>
                </a:highlight>
              </a:rPr>
              <a:t>با هم می خوانند</a:t>
            </a:r>
            <a:endParaRPr b="1" sz="1300">
              <a:highlight>
                <a:schemeClr val="accent4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highlight>
                  <a:srgbClr val="FF9900"/>
                </a:highlight>
              </a:rPr>
              <a:t>پیشنهاد: شاگردان در گروه های دو نفره جاهای خالی را پر می کنند و سپس آن ها را با کلاس به اشتراک می گذارند</a:t>
            </a:r>
            <a:r>
              <a:rPr lang="fa"/>
              <a:t>.  : </a:t>
            </a:r>
            <a:r>
              <a:rPr lang="fa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elgarm.com/isha-autumn.a23665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5" y="255588"/>
            <a:ext cx="4116600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990900" y="255600"/>
            <a:ext cx="5153100" cy="4707000"/>
          </a:xfrm>
          <a:prstGeom prst="verticalScroll">
            <a:avLst>
              <a:gd fmla="val 12500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4825" y="3833900"/>
            <a:ext cx="4081200" cy="9447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720075" y="329625"/>
            <a:ext cx="42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/>
              <a:t>شنبه ۳۱ شهریور۱۴۰۳ خورشیدی = ۲۱ سپتامبر ۲۰۲۴ میلادی</a:t>
            </a:r>
            <a:endParaRPr b="1"/>
          </a:p>
        </p:txBody>
      </p:sp>
      <p:sp>
        <p:nvSpPr>
          <p:cNvPr id="58" name="Google Shape;58;p13"/>
          <p:cNvSpPr/>
          <p:nvPr/>
        </p:nvSpPr>
        <p:spPr>
          <a:xfrm>
            <a:off x="5369300" y="2856375"/>
            <a:ext cx="764700" cy="400200"/>
          </a:xfrm>
          <a:prstGeom prst="ellipse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804775" y="1370325"/>
            <a:ext cx="228300" cy="278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544563" y="1370325"/>
            <a:ext cx="228300" cy="1590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3"/>
          <p:cNvCxnSpPr>
            <a:stCxn id="62" idx="2"/>
            <a:endCxn id="59" idx="0"/>
          </p:cNvCxnSpPr>
          <p:nvPr/>
        </p:nvCxnSpPr>
        <p:spPr>
          <a:xfrm>
            <a:off x="2100025" y="834225"/>
            <a:ext cx="1818900" cy="53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3"/>
          <p:cNvSpPr/>
          <p:nvPr/>
        </p:nvSpPr>
        <p:spPr>
          <a:xfrm>
            <a:off x="588275" y="576000"/>
            <a:ext cx="683700" cy="2382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3"/>
          <p:cNvCxnSpPr>
            <a:stCxn id="63" idx="3"/>
            <a:endCxn id="60" idx="1"/>
          </p:cNvCxnSpPr>
          <p:nvPr/>
        </p:nvCxnSpPr>
        <p:spPr>
          <a:xfrm>
            <a:off x="1271975" y="695100"/>
            <a:ext cx="2272500" cy="7548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3"/>
          <p:cNvSpPr txBox="1"/>
          <p:nvPr/>
        </p:nvSpPr>
        <p:spPr>
          <a:xfrm>
            <a:off x="7101000" y="945225"/>
            <a:ext cx="126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هدف </a:t>
            </a:r>
            <a:endParaRPr b="1" sz="2000"/>
          </a:p>
        </p:txBody>
      </p:sp>
      <p:sp>
        <p:nvSpPr>
          <p:cNvPr id="66" name="Google Shape;66;p13"/>
          <p:cNvSpPr/>
          <p:nvPr/>
        </p:nvSpPr>
        <p:spPr>
          <a:xfrm>
            <a:off x="7411500" y="859425"/>
            <a:ext cx="1269000" cy="664200"/>
          </a:xfrm>
          <a:prstGeom prst="su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4635750" y="1396400"/>
            <a:ext cx="38634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من امروز می توانم:</a:t>
            </a:r>
            <a:r>
              <a:rPr b="1" lang="fa" sz="1600">
                <a:solidFill>
                  <a:srgbClr val="FFD966"/>
                </a:solidFill>
              </a:rPr>
              <a:t>ا</a:t>
            </a:r>
            <a:endParaRPr b="1" sz="1600">
              <a:solidFill>
                <a:srgbClr val="FFD96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در باره ی چهار فصل سال و ماه های آن ها با همکلاسیم گفت و گو کنم و </a:t>
            </a:r>
            <a:r>
              <a:rPr b="1" lang="fa" sz="1600"/>
              <a:t>فصل</a:t>
            </a:r>
            <a:r>
              <a:rPr b="1" lang="fa" sz="1600"/>
              <a:t> و ماه تولدم را بگویم .</a:t>
            </a:r>
            <a:r>
              <a:rPr b="1" lang="fa" sz="1600">
                <a:solidFill>
                  <a:srgbClr val="FFD966"/>
                </a:solidFill>
              </a:rPr>
              <a:t>ا</a:t>
            </a:r>
            <a:endParaRPr b="1" sz="1600">
              <a:solidFill>
                <a:srgbClr val="FFD96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با واژه پاییز شعر بنویسم .</a:t>
            </a:r>
            <a:r>
              <a:rPr b="1" lang="fa" sz="1600">
                <a:solidFill>
                  <a:srgbClr val="FFD966"/>
                </a:solidFill>
              </a:rPr>
              <a:t>ا</a:t>
            </a:r>
            <a:endParaRPr b="1" sz="1600">
              <a:solidFill>
                <a:srgbClr val="FFD96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پایان داستانی</a:t>
            </a:r>
            <a:r>
              <a:rPr b="1" lang="fa" sz="1600"/>
              <a:t> را که </a:t>
            </a:r>
            <a:r>
              <a:rPr b="1" lang="fa" sz="1600"/>
              <a:t>در کلاس</a:t>
            </a:r>
            <a:r>
              <a:rPr b="1" lang="fa" sz="1600"/>
              <a:t> خواندیم بنویسم .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دستور :صفت 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صفت ها راپیدا کنم و در جمله بکار ببرم مانند :</a:t>
            </a:r>
            <a:r>
              <a:rPr b="1" lang="fa" sz="1600">
                <a:solidFill>
                  <a:srgbClr val="FFD966"/>
                </a:solidFill>
              </a:rPr>
              <a:t>ا</a:t>
            </a:r>
            <a:endParaRPr b="1" sz="1600">
              <a:solidFill>
                <a:srgbClr val="FFD96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برگ های </a:t>
            </a:r>
            <a:r>
              <a:rPr b="1" lang="fa" sz="1600">
                <a:solidFill>
                  <a:srgbClr val="FF0000"/>
                </a:solidFill>
              </a:rPr>
              <a:t>رنگارنگ</a:t>
            </a:r>
            <a:r>
              <a:rPr b="1" lang="fa" sz="1600"/>
              <a:t>   </a:t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  </a:t>
            </a:r>
            <a:endParaRPr b="1" sz="1600"/>
          </a:p>
        </p:txBody>
      </p:sp>
      <p:sp>
        <p:nvSpPr>
          <p:cNvPr id="68" name="Google Shape;68;p13"/>
          <p:cNvSpPr txBox="1"/>
          <p:nvPr/>
        </p:nvSpPr>
        <p:spPr>
          <a:xfrm>
            <a:off x="148500" y="3992750"/>
            <a:ext cx="38424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>
                <a:solidFill>
                  <a:schemeClr val="lt1"/>
                </a:solidFill>
              </a:rPr>
              <a:t>تابستان : تیر - مرداد - شهریور </a:t>
            </a:r>
            <a:endParaRPr b="1" sz="2700">
              <a:solidFill>
                <a:schemeClr val="lt1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266250" y="3936075"/>
            <a:ext cx="1091100" cy="754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/>
        </p:nvSpPr>
        <p:spPr>
          <a:xfrm>
            <a:off x="615650" y="105150"/>
            <a:ext cx="8172300" cy="4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 sz="1500">
                <a:solidFill>
                  <a:srgbClr val="373124"/>
                </a:solidFill>
              </a:rPr>
              <a:t>نمایش فصل ها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زمین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زمینم و زمینم می چرخم و می چرخم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دور خودم می چرخم دور خورشید می چرخم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دور خودم بچرخم شب می شه و روز می شه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دور خورشید بچرخم سال می شه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خوب بچه ها بدانید یک سال چهار فصل داره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>
                <a:solidFill>
                  <a:srgbClr val="373124"/>
                </a:solidFill>
              </a:rPr>
              <a:t>فصل اول بهاره</a:t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73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75" y="3167525"/>
            <a:ext cx="1446250" cy="13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/>
          <p:nvPr/>
        </p:nvSpPr>
        <p:spPr>
          <a:xfrm>
            <a:off x="1320625" y="4393050"/>
            <a:ext cx="208500" cy="645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/>
        </p:nvSpPr>
        <p:spPr>
          <a:xfrm>
            <a:off x="5262650" y="110100"/>
            <a:ext cx="37944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بهار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بهارم و بهارم شادی با خود میارم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شکوفه‌های سفید گل‌های تازه دارم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سه ماه دارم همیشه فروردین اولیشه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اردیبهشت و خرداد ماه‌های بعدیش می‌شه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تابستان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تابستونم تابستون پرنده‌های رقصان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میوه‌های رنگارنگ اومد تو باغ و بوستان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دومین فصل سالم بعد بهار می آیم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تیر و مرداد و شهریور سه ماه گرم دارم</a:t>
            </a:r>
            <a:endParaRPr b="1" sz="1500">
              <a:solidFill>
                <a:srgbClr val="373124"/>
              </a:solidFill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1334000" y="194400"/>
            <a:ext cx="30000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900">
                <a:solidFill>
                  <a:srgbClr val="373124"/>
                </a:solidFill>
              </a:rPr>
              <a:t>پاییز</a:t>
            </a:r>
            <a:endParaRPr b="1" sz="19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پاییزم من بچه ها فصل باد و سر و صدا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برگ های زرد می ریزم از شاخه درخت ها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بارون می باره نم نم سه ماه دارم پشت هم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مهر و آبان و آذر پشت گرما می شه خم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>
                <a:solidFill>
                  <a:srgbClr val="373124"/>
                </a:solidFill>
              </a:rPr>
              <a:t>زمستان</a:t>
            </a:r>
            <a:endParaRPr b="1" sz="20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زمستانم من سردم نگی که خبر نکردم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لباس های گرم بپوشید نگی که خبر نکردم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دی که بشه من میام برف میاد پشت بام</a:t>
            </a:r>
            <a:endParaRPr b="1" sz="1500">
              <a:solidFill>
                <a:srgbClr val="373124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>
                <a:solidFill>
                  <a:srgbClr val="373124"/>
                </a:solidFill>
              </a:rPr>
              <a:t>دو ماه آخر سال بهمن و اسفند تمام</a:t>
            </a:r>
            <a:endParaRPr b="1" sz="1500"/>
          </a:p>
        </p:txBody>
      </p:sp>
      <p:sp>
        <p:nvSpPr>
          <p:cNvPr id="222" name="Google Shape;222;p23"/>
          <p:cNvSpPr/>
          <p:nvPr/>
        </p:nvSpPr>
        <p:spPr>
          <a:xfrm>
            <a:off x="5570475" y="484950"/>
            <a:ext cx="3326400" cy="234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1112100" y="228200"/>
            <a:ext cx="3286800" cy="234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1160475" y="2699475"/>
            <a:ext cx="3173400" cy="234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5500975" y="2879475"/>
            <a:ext cx="3217200" cy="216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900" y="2184500"/>
            <a:ext cx="1171575" cy="11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3773225" y="1101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fa" sz="1600">
                <a:solidFill>
                  <a:srgbClr val="373124"/>
                </a:solidFill>
              </a:rPr>
              <a:t>نمایش فصل ها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/>
          <p:nvPr/>
        </p:nvSpPr>
        <p:spPr>
          <a:xfrm>
            <a:off x="983025" y="526275"/>
            <a:ext cx="7665600" cy="4299475"/>
          </a:xfrm>
          <a:prstGeom prst="flowChartPunchedTap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1668150" y="1578800"/>
            <a:ext cx="66924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چه کارهایی در این فصل دوست دارید انجام بدهید ؟</a:t>
            </a:r>
            <a:endParaRPr b="1"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آیا خاطره ای از این فصل دارید ؟ در باره ی آن یک بند (پنج جمله ) بنویسید و نقاشی کنید؟</a:t>
            </a:r>
            <a:endParaRPr b="1"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چند برگ پاییزی به کلاس بیاورید.ا   </a:t>
            </a:r>
            <a:endParaRPr b="1" sz="2300"/>
          </a:p>
        </p:txBody>
      </p:sp>
      <p:sp>
        <p:nvSpPr>
          <p:cNvPr id="234" name="Google Shape;234;p24"/>
          <p:cNvSpPr txBox="1"/>
          <p:nvPr/>
        </p:nvSpPr>
        <p:spPr>
          <a:xfrm>
            <a:off x="5818700" y="705000"/>
            <a:ext cx="2611500" cy="5232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200"/>
              <a:t>در خانه انجام بدهید:ا </a:t>
            </a:r>
            <a:endParaRPr b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5" y="194475"/>
            <a:ext cx="8244325" cy="47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7168500" y="1696500"/>
            <a:ext cx="1902900" cy="154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691700" y="2593650"/>
            <a:ext cx="1593000" cy="11574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632525" y="1354800"/>
            <a:ext cx="1593000" cy="1157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4572000" y="116850"/>
            <a:ext cx="1593000" cy="11574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727850" y="3864300"/>
            <a:ext cx="1520700" cy="115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533100" y="2896950"/>
            <a:ext cx="936300" cy="7560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1021500" y="4181100"/>
            <a:ext cx="9363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2279625" y="1505850"/>
            <a:ext cx="1008600" cy="756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1026138" y="2896950"/>
            <a:ext cx="1008600" cy="7560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2336025" y="4181100"/>
            <a:ext cx="10086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1026150" y="1418550"/>
            <a:ext cx="1008600" cy="756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456063" y="1506300"/>
            <a:ext cx="1008600" cy="7560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134938" y="252150"/>
            <a:ext cx="1121400" cy="777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3512363" y="262800"/>
            <a:ext cx="1008600" cy="7560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223225" y="2910975"/>
            <a:ext cx="1121400" cy="7560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3598875" y="4181100"/>
            <a:ext cx="1008600" cy="75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870325" y="317550"/>
            <a:ext cx="1008600" cy="7560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7185150" y="2174550"/>
            <a:ext cx="19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" sz="3000"/>
              <a:t>چهار فصل</a:t>
            </a:r>
            <a:endParaRPr b="1" sz="3000"/>
          </a:p>
        </p:txBody>
      </p:sp>
      <p:sp>
        <p:nvSpPr>
          <p:cNvPr id="97" name="Google Shape;97;p15"/>
          <p:cNvSpPr txBox="1"/>
          <p:nvPr/>
        </p:nvSpPr>
        <p:spPr>
          <a:xfrm>
            <a:off x="4807800" y="372300"/>
            <a:ext cx="112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/>
              <a:t>بهار</a:t>
            </a:r>
            <a:endParaRPr b="1" sz="3000"/>
          </a:p>
        </p:txBody>
      </p:sp>
      <p:sp>
        <p:nvSpPr>
          <p:cNvPr id="98" name="Google Shape;98;p15"/>
          <p:cNvSpPr txBox="1"/>
          <p:nvPr/>
        </p:nvSpPr>
        <p:spPr>
          <a:xfrm>
            <a:off x="4869738" y="1610700"/>
            <a:ext cx="12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/>
              <a:t>تابستان</a:t>
            </a:r>
            <a:endParaRPr b="1" sz="3000"/>
          </a:p>
        </p:txBody>
      </p:sp>
      <p:sp>
        <p:nvSpPr>
          <p:cNvPr id="99" name="Google Shape;99;p15"/>
          <p:cNvSpPr txBox="1"/>
          <p:nvPr/>
        </p:nvSpPr>
        <p:spPr>
          <a:xfrm>
            <a:off x="4923288" y="2865000"/>
            <a:ext cx="112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/>
              <a:t>پاییز</a:t>
            </a:r>
            <a:endParaRPr b="1" sz="3000"/>
          </a:p>
        </p:txBody>
      </p:sp>
      <p:sp>
        <p:nvSpPr>
          <p:cNvPr id="100" name="Google Shape;100;p15"/>
          <p:cNvSpPr txBox="1"/>
          <p:nvPr/>
        </p:nvSpPr>
        <p:spPr>
          <a:xfrm>
            <a:off x="4976850" y="4119300"/>
            <a:ext cx="1121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زمستان</a:t>
            </a:r>
            <a:endParaRPr b="1" sz="2900"/>
          </a:p>
        </p:txBody>
      </p:sp>
      <p:sp>
        <p:nvSpPr>
          <p:cNvPr id="101" name="Google Shape;101;p15"/>
          <p:cNvSpPr txBox="1"/>
          <p:nvPr/>
        </p:nvSpPr>
        <p:spPr>
          <a:xfrm>
            <a:off x="3590475" y="409950"/>
            <a:ext cx="883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900"/>
              <a:t>فروردین</a:t>
            </a:r>
            <a:endParaRPr b="1" sz="1900"/>
          </a:p>
        </p:txBody>
      </p:sp>
      <p:sp>
        <p:nvSpPr>
          <p:cNvPr id="102" name="Google Shape;102;p15"/>
          <p:cNvSpPr txBox="1"/>
          <p:nvPr/>
        </p:nvSpPr>
        <p:spPr>
          <a:xfrm>
            <a:off x="2134950" y="409950"/>
            <a:ext cx="112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900"/>
              <a:t>اردیبهشت</a:t>
            </a:r>
            <a:endParaRPr b="1" sz="1900"/>
          </a:p>
        </p:txBody>
      </p:sp>
      <p:sp>
        <p:nvSpPr>
          <p:cNvPr id="103" name="Google Shape;103;p15"/>
          <p:cNvSpPr txBox="1"/>
          <p:nvPr/>
        </p:nvSpPr>
        <p:spPr>
          <a:xfrm>
            <a:off x="940225" y="464700"/>
            <a:ext cx="75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100"/>
              <a:t>خرداد</a:t>
            </a:r>
            <a:endParaRPr b="1" sz="2100"/>
          </a:p>
        </p:txBody>
      </p:sp>
      <p:cxnSp>
        <p:nvCxnSpPr>
          <p:cNvPr id="104" name="Google Shape;104;p15"/>
          <p:cNvCxnSpPr>
            <a:stCxn id="79" idx="0"/>
            <a:endCxn id="82" idx="3"/>
          </p:cNvCxnSpPr>
          <p:nvPr/>
        </p:nvCxnSpPr>
        <p:spPr>
          <a:xfrm flipH="1" rot="5400000">
            <a:off x="6642000" y="218550"/>
            <a:ext cx="1000800" cy="19551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5"/>
          <p:cNvCxnSpPr>
            <a:endCxn id="83" idx="3"/>
          </p:cNvCxnSpPr>
          <p:nvPr/>
        </p:nvCxnSpPr>
        <p:spPr>
          <a:xfrm flipH="1">
            <a:off x="6248550" y="3240300"/>
            <a:ext cx="1871400" cy="1202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5"/>
          <p:cNvCxnSpPr>
            <a:stCxn id="96" idx="1"/>
            <a:endCxn id="98" idx="3"/>
          </p:cNvCxnSpPr>
          <p:nvPr/>
        </p:nvCxnSpPr>
        <p:spPr>
          <a:xfrm rot="10800000">
            <a:off x="6098250" y="1934100"/>
            <a:ext cx="1086900" cy="5637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5"/>
          <p:cNvCxnSpPr>
            <a:endCxn id="80" idx="3"/>
          </p:cNvCxnSpPr>
          <p:nvPr/>
        </p:nvCxnSpPr>
        <p:spPr>
          <a:xfrm flipH="1">
            <a:off x="6284700" y="2857350"/>
            <a:ext cx="910800" cy="315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5"/>
          <p:cNvSpPr txBox="1"/>
          <p:nvPr/>
        </p:nvSpPr>
        <p:spPr>
          <a:xfrm>
            <a:off x="3620475" y="1607250"/>
            <a:ext cx="67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500"/>
              <a:t>تیر</a:t>
            </a:r>
            <a:endParaRPr b="1" sz="2500"/>
          </a:p>
        </p:txBody>
      </p:sp>
      <p:sp>
        <p:nvSpPr>
          <p:cNvPr id="109" name="Google Shape;109;p15"/>
          <p:cNvSpPr txBox="1"/>
          <p:nvPr/>
        </p:nvSpPr>
        <p:spPr>
          <a:xfrm>
            <a:off x="2405513" y="1637363"/>
            <a:ext cx="67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200"/>
              <a:t>مرداد</a:t>
            </a:r>
            <a:endParaRPr b="1" sz="2200"/>
          </a:p>
        </p:txBody>
      </p:sp>
      <p:sp>
        <p:nvSpPr>
          <p:cNvPr id="110" name="Google Shape;110;p15"/>
          <p:cNvSpPr txBox="1"/>
          <p:nvPr/>
        </p:nvSpPr>
        <p:spPr>
          <a:xfrm>
            <a:off x="1120500" y="1573350"/>
            <a:ext cx="8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شهریور</a:t>
            </a:r>
            <a:endParaRPr b="1" sz="1800"/>
          </a:p>
        </p:txBody>
      </p:sp>
      <p:sp>
        <p:nvSpPr>
          <p:cNvPr id="111" name="Google Shape;111;p15"/>
          <p:cNvSpPr txBox="1"/>
          <p:nvPr/>
        </p:nvSpPr>
        <p:spPr>
          <a:xfrm>
            <a:off x="3724313" y="3027375"/>
            <a:ext cx="58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400"/>
              <a:t>مهر</a:t>
            </a:r>
            <a:endParaRPr b="1"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2315775" y="3027375"/>
            <a:ext cx="93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500"/>
              <a:t>آبان</a:t>
            </a:r>
            <a:endParaRPr b="1" sz="2500"/>
          </a:p>
        </p:txBody>
      </p:sp>
      <p:sp>
        <p:nvSpPr>
          <p:cNvPr id="113" name="Google Shape;113;p15"/>
          <p:cNvSpPr txBox="1"/>
          <p:nvPr/>
        </p:nvSpPr>
        <p:spPr>
          <a:xfrm>
            <a:off x="1117050" y="2996475"/>
            <a:ext cx="82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/>
              <a:t>آذر</a:t>
            </a:r>
            <a:endParaRPr b="1" sz="2600"/>
          </a:p>
        </p:txBody>
      </p:sp>
      <p:sp>
        <p:nvSpPr>
          <p:cNvPr id="114" name="Google Shape;114;p15"/>
          <p:cNvSpPr txBox="1"/>
          <p:nvPr/>
        </p:nvSpPr>
        <p:spPr>
          <a:xfrm>
            <a:off x="3763275" y="4254600"/>
            <a:ext cx="67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/>
              <a:t>دی</a:t>
            </a:r>
            <a:endParaRPr b="1" sz="2600"/>
          </a:p>
        </p:txBody>
      </p:sp>
      <p:sp>
        <p:nvSpPr>
          <p:cNvPr id="115" name="Google Shape;115;p15"/>
          <p:cNvSpPr txBox="1"/>
          <p:nvPr/>
        </p:nvSpPr>
        <p:spPr>
          <a:xfrm>
            <a:off x="2447138" y="4316100"/>
            <a:ext cx="826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بهمن</a:t>
            </a:r>
            <a:endParaRPr b="1" sz="2300"/>
          </a:p>
        </p:txBody>
      </p:sp>
      <p:sp>
        <p:nvSpPr>
          <p:cNvPr id="116" name="Google Shape;116;p15"/>
          <p:cNvSpPr txBox="1"/>
          <p:nvPr/>
        </p:nvSpPr>
        <p:spPr>
          <a:xfrm>
            <a:off x="1149750" y="4323900"/>
            <a:ext cx="826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اسفند</a:t>
            </a:r>
            <a:endParaRPr b="1" sz="2300"/>
          </a:p>
        </p:txBody>
      </p:sp>
      <p:sp>
        <p:nvSpPr>
          <p:cNvPr id="117" name="Google Shape;117;p15"/>
          <p:cNvSpPr/>
          <p:nvPr/>
        </p:nvSpPr>
        <p:spPr>
          <a:xfrm>
            <a:off x="94500" y="299700"/>
            <a:ext cx="679800" cy="8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01475" y="1589588"/>
            <a:ext cx="679800" cy="8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57875" y="2836425"/>
            <a:ext cx="679800" cy="100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10475" y="4236900"/>
            <a:ext cx="679800" cy="77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34900" y="480150"/>
            <a:ext cx="4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۳</a:t>
            </a:r>
            <a:r>
              <a:rPr b="1" lang="fa" sz="2000"/>
              <a:t>۱</a:t>
            </a:r>
            <a:endParaRPr b="1" sz="2300"/>
          </a:p>
        </p:txBody>
      </p:sp>
      <p:sp>
        <p:nvSpPr>
          <p:cNvPr id="122" name="Google Shape;122;p15"/>
          <p:cNvSpPr txBox="1"/>
          <p:nvPr/>
        </p:nvSpPr>
        <p:spPr>
          <a:xfrm>
            <a:off x="101475" y="1754175"/>
            <a:ext cx="67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500"/>
              <a:t>۳۱</a:t>
            </a:r>
            <a:endParaRPr b="1" sz="2500"/>
          </a:p>
        </p:txBody>
      </p:sp>
      <p:sp>
        <p:nvSpPr>
          <p:cNvPr id="123" name="Google Shape;123;p15"/>
          <p:cNvSpPr txBox="1"/>
          <p:nvPr/>
        </p:nvSpPr>
        <p:spPr>
          <a:xfrm>
            <a:off x="157875" y="3081250"/>
            <a:ext cx="67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500"/>
              <a:t>۳۰</a:t>
            </a:r>
            <a:endParaRPr b="1" sz="2500"/>
          </a:p>
        </p:txBody>
      </p:sp>
      <p:sp>
        <p:nvSpPr>
          <p:cNvPr id="124" name="Google Shape;124;p15"/>
          <p:cNvSpPr txBox="1"/>
          <p:nvPr/>
        </p:nvSpPr>
        <p:spPr>
          <a:xfrm>
            <a:off x="202575" y="4350075"/>
            <a:ext cx="58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500"/>
              <a:t>۳۰</a:t>
            </a:r>
            <a:endParaRPr b="1" sz="2500"/>
          </a:p>
        </p:txBody>
      </p:sp>
      <p:sp>
        <p:nvSpPr>
          <p:cNvPr id="125" name="Google Shape;125;p15"/>
          <p:cNvSpPr/>
          <p:nvPr/>
        </p:nvSpPr>
        <p:spPr>
          <a:xfrm>
            <a:off x="1039500" y="3727800"/>
            <a:ext cx="1008600" cy="461700"/>
          </a:xfrm>
          <a:prstGeom prst="pie">
            <a:avLst>
              <a:gd fmla="val 0" name="adj1"/>
              <a:gd fmla="val 1601313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076250" y="3716913"/>
            <a:ext cx="82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26150" y="3716925"/>
            <a:ext cx="112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/>
              <a:t>۲۹</a:t>
            </a:r>
            <a:endParaRPr b="1" sz="3000"/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4507" l="0" r="0" t="0"/>
          <a:stretch/>
        </p:blipFill>
        <p:spPr>
          <a:xfrm>
            <a:off x="8119950" y="133725"/>
            <a:ext cx="936300" cy="8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-13500" y="81000"/>
            <a:ext cx="6261900" cy="1202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94500" y="1444500"/>
            <a:ext cx="6131100" cy="1000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108000" y="2673000"/>
            <a:ext cx="6140700" cy="1000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48500" y="4023000"/>
            <a:ext cx="6016500" cy="100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-1876500" y="351000"/>
            <a:ext cx="122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>
            <a:off x="5213025" y="93600"/>
            <a:ext cx="35250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پاییز چه رنگارنگه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با میوه‌هاش قشنگه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صدای باد و بارون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شرشر</a:t>
            </a: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 شاد ناودون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خش خش زیبای برگ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بارش نقل و تگرگ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وای که چه دیدن داره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میوه‌ها چیدن داره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پاییز که آغاز می­شه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</a:rPr>
              <a:t>مدرسه‌ها باز می­شه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600"/>
            <a:ext cx="1290826" cy="479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1502500" y="4452750"/>
            <a:ext cx="26235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/>
              <a:t>شعر پاییز را بخوانید </a:t>
            </a:r>
            <a:r>
              <a:rPr b="1" lang="fa"/>
              <a:t>و دور</a:t>
            </a:r>
            <a:r>
              <a:rPr b="1" lang="fa"/>
              <a:t> صفت ها دایره بکشید .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278025" y="106775"/>
            <a:ext cx="86835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آیا می دانید هر سال چند فصل دارد ؟</a:t>
            </a:r>
            <a:endParaRPr b="1"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به ترتیب نام ببرید.</a:t>
            </a:r>
            <a:r>
              <a:rPr b="1" lang="fa" sz="2000">
                <a:solidFill>
                  <a:schemeClr val="lt1"/>
                </a:solidFill>
              </a:rPr>
              <a:t>ا</a:t>
            </a:r>
            <a:r>
              <a:rPr b="1" lang="fa" sz="2000"/>
              <a:t> </a:t>
            </a:r>
            <a:endParaRPr b="1"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هر</a:t>
            </a:r>
            <a:r>
              <a:rPr b="1" lang="fa" sz="2000"/>
              <a:t> فصل چند ماه دارد ؟ </a:t>
            </a:r>
            <a:endParaRPr b="1"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نام ببرید ؟ </a:t>
            </a:r>
            <a:endParaRPr b="1"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هر ماه چند روز است ؟</a:t>
            </a:r>
            <a:endParaRPr b="1" sz="20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دو دقیقه</a:t>
            </a:r>
            <a:r>
              <a:rPr b="1" lang="fa" sz="2000"/>
              <a:t> وقت دارید فکر کنید و سپس با هم کلاسی خود گفت و گو کنید و پاسخ خود را روی برگه های سفید بنویسید .</a:t>
            </a:r>
            <a:r>
              <a:rPr b="1" lang="fa" sz="2000">
                <a:solidFill>
                  <a:schemeClr val="lt1"/>
                </a:solidFill>
              </a:rPr>
              <a:t>ا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کدام فصل را بیشتر دوست دارید ؟ چرا ؟ پاسخ خود را بنویسد .</a:t>
            </a:r>
            <a:r>
              <a:rPr b="1" lang="fa" sz="2000">
                <a:solidFill>
                  <a:schemeClr val="lt1"/>
                </a:solidFill>
              </a:rPr>
              <a:t>اا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تولد شما در چه فصلی ؟ و چه ماهی ؟ و چه سالی است ؟ با هم کلاسی خود گفت و گو کنید .ا   </a:t>
            </a:r>
            <a:endParaRPr b="1" sz="200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125" y="202050"/>
            <a:ext cx="1425550" cy="13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25" y="208525"/>
            <a:ext cx="3365676" cy="5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784750" y="307825"/>
            <a:ext cx="1181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/>
              <a:t>پ</a:t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/>
              <a:t>ا</a:t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/>
              <a:t>ی</a:t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/>
              <a:t>ی</a:t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700"/>
              <a:t>ز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</p:txBody>
      </p:sp>
      <p:sp>
        <p:nvSpPr>
          <p:cNvPr id="153" name="Google Shape;153;p18"/>
          <p:cNvSpPr/>
          <p:nvPr/>
        </p:nvSpPr>
        <p:spPr>
          <a:xfrm>
            <a:off x="8569200" y="208525"/>
            <a:ext cx="397200" cy="43407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150" y="52450"/>
            <a:ext cx="60658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3475350" y="168800"/>
            <a:ext cx="5570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300"/>
              <a:t>شعری با واژه پاییز بنویسید: ( صفت بکار ببرید )</a:t>
            </a:r>
            <a:r>
              <a:rPr b="1" lang="fa" sz="2300">
                <a:solidFill>
                  <a:schemeClr val="lt2"/>
                </a:solidFill>
              </a:rPr>
              <a:t>ا</a:t>
            </a:r>
            <a:endParaRPr b="1" sz="2300">
              <a:solidFill>
                <a:schemeClr val="lt2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519550" y="1052525"/>
            <a:ext cx="481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پ  </a:t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ا</a:t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ی</a:t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ی</a:t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900"/>
              <a:t>ز  </a:t>
            </a:r>
            <a:endParaRPr b="1" sz="2900"/>
          </a:p>
        </p:txBody>
      </p:sp>
      <p:sp>
        <p:nvSpPr>
          <p:cNvPr id="157" name="Google Shape;157;p18"/>
          <p:cNvSpPr txBox="1"/>
          <p:nvPr/>
        </p:nvSpPr>
        <p:spPr>
          <a:xfrm>
            <a:off x="6106650" y="1181575"/>
            <a:ext cx="252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پاییز آمد</a:t>
            </a:r>
            <a:r>
              <a:rPr b="1" lang="fa" sz="1800"/>
              <a:t> ، پاییز رنگارنگ آمد</a:t>
            </a:r>
            <a:endParaRPr b="1" sz="1800"/>
          </a:p>
        </p:txBody>
      </p:sp>
      <p:sp>
        <p:nvSpPr>
          <p:cNvPr id="158" name="Google Shape;158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90025" y="2168325"/>
            <a:ext cx="966300" cy="7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496475" y="2518125"/>
            <a:ext cx="1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1122050" y="139800"/>
            <a:ext cx="79335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پاییز سومین فصل سال است و مانند فصل های دیگر</a:t>
            </a:r>
            <a:r>
              <a:rPr b="1" lang="fa" sz="1600">
                <a:solidFill>
                  <a:schemeClr val="dk1"/>
                </a:solidFill>
              </a:rPr>
              <a:t> سه ماه به نام ، </a:t>
            </a:r>
            <a:r>
              <a:rPr b="1" lang="fa" sz="1600">
                <a:solidFill>
                  <a:schemeClr val="dk1"/>
                </a:solidFill>
              </a:rPr>
              <a:t>مهر </a:t>
            </a:r>
            <a:r>
              <a:rPr b="1" lang="fa" sz="1600">
                <a:solidFill>
                  <a:schemeClr val="dk1"/>
                </a:solidFill>
              </a:rPr>
              <a:t>و </a:t>
            </a:r>
            <a:r>
              <a:rPr b="1" lang="fa" sz="1600">
                <a:solidFill>
                  <a:schemeClr val="dk1"/>
                </a:solidFill>
              </a:rPr>
              <a:t>آبان و </a:t>
            </a:r>
            <a:r>
              <a:rPr b="1" lang="fa" sz="1600">
                <a:solidFill>
                  <a:schemeClr val="dk1"/>
                </a:solidFill>
              </a:rPr>
              <a:t>آذر دارد.  که هر کدام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 معنایی دارندٍ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 مهر یعنی</a:t>
            </a:r>
            <a:r>
              <a:rPr b="1" lang="fa" sz="1600">
                <a:solidFill>
                  <a:schemeClr val="dk1"/>
                </a:solidFill>
              </a:rPr>
              <a:t> «مهربانی و عشق»، </a:t>
            </a:r>
            <a:r>
              <a:rPr b="1" lang="fa" sz="1600">
                <a:solidFill>
                  <a:schemeClr val="dk1"/>
                </a:solidFill>
              </a:rPr>
              <a:t>آبان</a:t>
            </a:r>
            <a:r>
              <a:rPr b="1" lang="fa" sz="1600">
                <a:solidFill>
                  <a:schemeClr val="dk1"/>
                </a:solidFill>
              </a:rPr>
              <a:t> </a:t>
            </a:r>
            <a:r>
              <a:rPr b="1" lang="fa" sz="1600">
                <a:solidFill>
                  <a:schemeClr val="dk1"/>
                </a:solidFill>
              </a:rPr>
              <a:t>یعنی «آب »،</a:t>
            </a:r>
            <a:r>
              <a:rPr b="1" lang="fa" sz="1600">
                <a:solidFill>
                  <a:schemeClr val="dk1"/>
                </a:solidFill>
              </a:rPr>
              <a:t> و </a:t>
            </a:r>
            <a:r>
              <a:rPr b="1" lang="fa" sz="1600">
                <a:solidFill>
                  <a:schemeClr val="dk1"/>
                </a:solidFill>
              </a:rPr>
              <a:t>آذر</a:t>
            </a:r>
            <a:r>
              <a:rPr b="1" lang="fa" sz="1600">
                <a:solidFill>
                  <a:schemeClr val="dk1"/>
                </a:solidFill>
              </a:rPr>
              <a:t> </a:t>
            </a:r>
            <a:r>
              <a:rPr b="1" lang="fa" sz="1600">
                <a:solidFill>
                  <a:schemeClr val="dk1"/>
                </a:solidFill>
              </a:rPr>
              <a:t>یعنی « آتش»</a:t>
            </a:r>
            <a:r>
              <a:rPr b="1" lang="fa" sz="1600">
                <a:solidFill>
                  <a:schemeClr val="dk1"/>
                </a:solidFill>
              </a:rPr>
              <a:t> </a:t>
            </a:r>
            <a:r>
              <a:rPr b="1" lang="fa" sz="1600">
                <a:solidFill>
                  <a:schemeClr val="dk1"/>
                </a:solidFill>
              </a:rPr>
              <a:t>که سه عنصر بسیار مهم در زندگی بشر است.ا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پاییز، فصل برگ های رنگارنگ که هم چون پروانه های رنگی همراه </a:t>
            </a:r>
            <a:r>
              <a:rPr b="1" lang="fa" sz="1600">
                <a:solidFill>
                  <a:schemeClr val="dk1"/>
                </a:solidFill>
              </a:rPr>
              <a:t>با نسیم</a:t>
            </a:r>
            <a:r>
              <a:rPr b="1" lang="fa" sz="1600">
                <a:solidFill>
                  <a:schemeClr val="dk1"/>
                </a:solidFill>
              </a:rPr>
              <a:t> خوش پاییزی از سمتی به سمت دیگر به رقص در می </a:t>
            </a:r>
            <a:r>
              <a:rPr b="1" lang="fa" sz="1600">
                <a:solidFill>
                  <a:schemeClr val="dk1"/>
                </a:solidFill>
              </a:rPr>
              <a:t>آیند</a:t>
            </a:r>
            <a:r>
              <a:rPr b="1" lang="fa" sz="1600">
                <a:solidFill>
                  <a:schemeClr val="dk1"/>
                </a:solidFill>
              </a:rPr>
              <a:t> و به زمین می نشینند و </a:t>
            </a:r>
            <a:r>
              <a:rPr b="1" lang="fa" sz="1600">
                <a:solidFill>
                  <a:schemeClr val="dk1"/>
                </a:solidFill>
              </a:rPr>
              <a:t>ما با گذر از این مسیر که هم چون فرشی طلایی  زیر پایمان پهن شده قدم می زنیم و</a:t>
            </a:r>
            <a:r>
              <a:rPr b="1" lang="fa" sz="1600">
                <a:solidFill>
                  <a:schemeClr val="dk1"/>
                </a:solidFill>
              </a:rPr>
              <a:t> از صدای خش خش ان شاد می شویم. </a:t>
            </a:r>
            <a:r>
              <a:rPr b="1" lang="fa" sz="1600">
                <a:solidFill>
                  <a:schemeClr val="dk1"/>
                </a:solidFill>
              </a:rPr>
              <a:t>ا.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پاییز معروف است به غروب های دلگیر ،شب های طولانی ،به سیب سرخ و انار سرخ که انگار لبخندزنان ما را مشتاق چشیدن ان می کند.ا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پاییز همیشه با آغاز مدرسه ها همراه است،و صدای خنده و سر و صدای دانش اموزان در کوچه  پس کوچه های شهر که با هم دست در دست به سمت مدرسه می روند،شنیده می شود .ا</a:t>
            </a:r>
            <a:r>
              <a:rPr b="1" lang="fa" sz="1600">
                <a:solidFill>
                  <a:schemeClr val="dk1"/>
                </a:solidFill>
              </a:rPr>
              <a:t>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chemeClr val="dk1"/>
                </a:solidFill>
              </a:rPr>
              <a:t>پاییز فصلی است که در ان مهر متولد می شود و از همان </a:t>
            </a:r>
            <a:r>
              <a:rPr b="1" lang="fa" sz="1600">
                <a:solidFill>
                  <a:schemeClr val="dk1"/>
                </a:solidFill>
              </a:rPr>
              <a:t>آغاز،</a:t>
            </a:r>
            <a:r>
              <a:rPr b="1" lang="fa" sz="1600">
                <a:solidFill>
                  <a:schemeClr val="dk1"/>
                </a:solidFill>
              </a:rPr>
              <a:t> به همگان ندای مهر و محبت را می رساند.ا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0" y="4250300"/>
            <a:ext cx="1062600" cy="63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0" y="4299925"/>
            <a:ext cx="1062600" cy="63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0" y="4299925"/>
            <a:ext cx="1062600" cy="63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0" y="4299925"/>
            <a:ext cx="1062600" cy="63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246150" y="4394600"/>
            <a:ext cx="503100" cy="346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224550" y="4250300"/>
            <a:ext cx="546300" cy="635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114475" y="139800"/>
            <a:ext cx="503100" cy="409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-325775" y="139800"/>
            <a:ext cx="1231200" cy="123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700"/>
              <a:t>دور صفت ها دایره بکشید  و سپس آن ها را بنویسید .ا</a:t>
            </a:r>
            <a:endParaRPr b="1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547650" y="317475"/>
            <a:ext cx="80487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به پرسش های زیر پاسخ دهید : 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۱- خلاصه این متن را بگویید .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۲ - صفت ها را پیدا کنید و دور آن ها دایره بکشید .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۳ - -فصل پاییز فصل چندم سال است ؟ 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۴- چند ماه دارد ؟ نام آن ها را به ترتیب بنویسید .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۵- در پاییز چه جشن هایی می گیرند ؟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600">
                <a:solidFill>
                  <a:schemeClr val="dk2"/>
                </a:solidFill>
              </a:rPr>
              <a:t>۶ - یک منظره پاییزی نقاشی کنید .</a:t>
            </a:r>
            <a:endParaRPr b="1"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5560550" y="158875"/>
            <a:ext cx="344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>
                <a:solidFill>
                  <a:srgbClr val="464646"/>
                </a:solidFill>
              </a:rPr>
              <a:t>پاییز</a:t>
            </a:r>
            <a:r>
              <a:rPr b="1" lang="fa">
                <a:solidFill>
                  <a:srgbClr val="464646"/>
                </a:solidFill>
              </a:rPr>
              <a:t> که سومین فصل سال است همانند فصل‌های دیگر زیبا و</a:t>
            </a:r>
            <a:r>
              <a:rPr b="1" lang="fa">
                <a:solidFill>
                  <a:srgbClr val="464646"/>
                </a:solidFill>
                <a:highlight>
                  <a:srgbClr val="FFFF00"/>
                </a:highlight>
              </a:rPr>
              <a:t> دلنشین</a:t>
            </a:r>
            <a:r>
              <a:rPr b="1" lang="fa">
                <a:solidFill>
                  <a:srgbClr val="464646"/>
                </a:solidFill>
              </a:rPr>
              <a:t> است در اولین روز از فصل پاییز یعنی اول مهر مدرسه ها نیز باز می‌شود که این نیز به زیبایی فصل پاییز می‌افزاید.</a:t>
            </a:r>
            <a:r>
              <a:rPr b="1" lang="fa">
                <a:solidFill>
                  <a:schemeClr val="lt1"/>
                </a:solidFill>
              </a:rPr>
              <a:t>ا</a:t>
            </a:r>
            <a:r>
              <a:rPr b="1" lang="fa">
                <a:solidFill>
                  <a:srgbClr val="464646"/>
                </a:solidFill>
              </a:rPr>
              <a:t>.</a:t>
            </a:r>
            <a:endParaRPr b="1" sz="1600"/>
          </a:p>
        </p:txBody>
      </p:sp>
      <p:sp>
        <p:nvSpPr>
          <p:cNvPr id="188" name="Google Shape;188;p21"/>
          <p:cNvSpPr txBox="1"/>
          <p:nvPr/>
        </p:nvSpPr>
        <p:spPr>
          <a:xfrm>
            <a:off x="5669775" y="1205575"/>
            <a:ext cx="3337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464646"/>
                </a:solidFill>
              </a:rPr>
              <a:t>در این فصل هوا کمی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 سرد</a:t>
            </a:r>
            <a:r>
              <a:rPr b="1" lang="fa" sz="1600">
                <a:solidFill>
                  <a:srgbClr val="464646"/>
                </a:solidFill>
              </a:rPr>
              <a:t> و بادی می شود.</a:t>
            </a:r>
            <a:r>
              <a:rPr b="1" lang="fa" sz="1600">
                <a:solidFill>
                  <a:schemeClr val="lt1"/>
                </a:solidFill>
              </a:rPr>
              <a:t>ا</a:t>
            </a:r>
            <a:r>
              <a:rPr b="1" lang="fa" sz="1600">
                <a:solidFill>
                  <a:srgbClr val="464646"/>
                </a:solidFill>
              </a:rPr>
              <a:t> بادهای خنک پاییزی دسته دسته برگ های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رنگارنگ</a:t>
            </a:r>
            <a:r>
              <a:rPr b="1" lang="fa" sz="1600">
                <a:solidFill>
                  <a:srgbClr val="464646"/>
                </a:solidFill>
              </a:rPr>
              <a:t> را حرکت داده و بر زمین می‌ریزند.</a:t>
            </a:r>
            <a:r>
              <a:rPr b="1" lang="fa" sz="1600">
                <a:solidFill>
                  <a:schemeClr val="lt1"/>
                </a:solidFill>
              </a:rPr>
              <a:t>ا</a:t>
            </a:r>
            <a:r>
              <a:rPr b="1" lang="fa" sz="1600">
                <a:solidFill>
                  <a:srgbClr val="464646"/>
                </a:solidFill>
              </a:rPr>
              <a:t> صدای ریزش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برگ ها</a:t>
            </a:r>
            <a:r>
              <a:rPr b="1" lang="fa" sz="1600">
                <a:solidFill>
                  <a:srgbClr val="464646"/>
                </a:solidFill>
              </a:rPr>
              <a:t> یک حس و حال تازه‌ای به آدم می‌دهد</a:t>
            </a:r>
            <a:r>
              <a:rPr b="1" lang="fa" sz="1600">
                <a:solidFill>
                  <a:schemeClr val="lt1"/>
                </a:solidFill>
              </a:rPr>
              <a:t>.ا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5515850" y="2442650"/>
            <a:ext cx="3536100" cy="3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هر فصلی چند میوه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مخصوص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خودش دارد میوه های فصل پاییز هم 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بسیار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خوشمزه هستند  مانند :  انار و پرتقال خرمالو و سیب سرخ…..ا</a:t>
            </a:r>
            <a:endParaRPr b="1" sz="16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مردم ایران ،جشن مهرگان  را در فصل پاییز و هفته دوم مهرماه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برگزار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می کنند .</a:t>
            </a:r>
            <a:r>
              <a:rPr b="1" lang="fa" sz="1600">
                <a:solidFill>
                  <a:schemeClr val="lt1"/>
                </a:solidFill>
                <a:highlight>
                  <a:srgbClr val="FFFFFF"/>
                </a:highlight>
              </a:rPr>
              <a:t>ا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</a:t>
            </a:r>
            <a:endParaRPr b="1" sz="16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در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آخرین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روز فصل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پاییز یعنی ۳۰ آذر، مردم ایران و خیلی از کشورهای دیگر یک جشن بزرگی به نام  جشن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 شب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یلدا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دارند</a:t>
            </a:r>
            <a:r>
              <a:rPr b="1" lang="fa" sz="1600">
                <a:solidFill>
                  <a:srgbClr val="464646"/>
                </a:solidFill>
                <a:highlight>
                  <a:srgbClr val="FFFFFF"/>
                </a:highlight>
              </a:rPr>
              <a:t> .ا.</a:t>
            </a:r>
            <a:endParaRPr b="1" sz="1600">
              <a:solidFill>
                <a:srgbClr val="464646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150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﻿﻿ا</a:t>
            </a:r>
            <a:endParaRPr b="1" sz="1800"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8875"/>
            <a:ext cx="5334000" cy="47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1936250" y="2205925"/>
            <a:ext cx="7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>
                <a:solidFill>
                  <a:srgbClr val="464646"/>
                </a:solidFill>
                <a:highlight>
                  <a:srgbClr val="FFFF00"/>
                </a:highlight>
              </a:rPr>
              <a:t> دلنشین</a:t>
            </a:r>
            <a:r>
              <a:rPr b="1" lang="fa">
                <a:solidFill>
                  <a:srgbClr val="464646"/>
                </a:solidFill>
              </a:rPr>
              <a:t> </a:t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8122350" y="466675"/>
            <a:ext cx="436800" cy="19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4980000" y="3322425"/>
            <a:ext cx="50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سرد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7149275" y="1310700"/>
            <a:ext cx="357600" cy="19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2144775" y="4170400"/>
            <a:ext cx="90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رنگارنگ</a:t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8281225" y="1747600"/>
            <a:ext cx="635400" cy="25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1886600" y="3143525"/>
            <a:ext cx="83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برگ ها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7496800" y="2025625"/>
            <a:ext cx="506400" cy="25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327575" y="1896525"/>
            <a:ext cx="100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chemeClr val="lt1"/>
                </a:highlight>
              </a:rPr>
              <a:t>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مخصوص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7000325" y="2522100"/>
            <a:ext cx="635400" cy="25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327575" y="4219500"/>
            <a:ext cx="73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chemeClr val="lt1"/>
                </a:highlight>
              </a:rPr>
              <a:t> </a:t>
            </a: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برگزار</a:t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7328000" y="3822875"/>
            <a:ext cx="506400" cy="25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3763375" y="4001575"/>
            <a:ext cx="63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آخرین</a:t>
            </a:r>
            <a:r>
              <a:rPr b="1" lang="fa" sz="1600">
                <a:solidFill>
                  <a:srgbClr val="464646"/>
                </a:solidFill>
                <a:highlight>
                  <a:schemeClr val="lt1"/>
                </a:highlight>
              </a:rPr>
              <a:t> 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8350750" y="4339200"/>
            <a:ext cx="436800" cy="19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3932000" y="2891325"/>
            <a:ext cx="90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" sz="1600">
                <a:solidFill>
                  <a:srgbClr val="464646"/>
                </a:solidFill>
                <a:highlight>
                  <a:srgbClr val="FFFF00"/>
                </a:highlight>
              </a:rPr>
              <a:t> شب یلدا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7447150" y="4879350"/>
            <a:ext cx="605700" cy="19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4309425" y="2105050"/>
            <a:ext cx="71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highlight>
                  <a:srgbClr val="FFFF00"/>
                </a:highlight>
              </a:rPr>
              <a:t>خرمالو</a:t>
            </a:r>
            <a:endParaRPr b="1" sz="1600">
              <a:highlight>
                <a:srgbClr val="FFFF00"/>
              </a:highlight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456750" y="3415750"/>
            <a:ext cx="83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highlight>
                  <a:srgbClr val="FFFF00"/>
                </a:highlight>
              </a:rPr>
              <a:t>کشور ها</a:t>
            </a:r>
            <a:endParaRPr b="1" sz="16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